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6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8404800" cy="38404800"/>
  <p:notesSz cx="81838800" cy="818388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1pPr>
    <a:lvl2pPr marL="446547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2pPr>
    <a:lvl3pPr marL="893094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3pPr>
    <a:lvl4pPr marL="1339642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4pPr>
    <a:lvl5pPr marL="1786189" algn="l" rtl="0" eaLnBrk="0" fontAlgn="base" hangingPunct="0">
      <a:spcBef>
        <a:spcPct val="0"/>
      </a:spcBef>
      <a:spcAft>
        <a:spcPct val="0"/>
      </a:spcAft>
      <a:defRPr sz="2300" b="1" kern="1200">
        <a:solidFill>
          <a:schemeClr val="tx1"/>
        </a:solidFill>
        <a:latin typeface="Arial" charset="0"/>
        <a:ea typeface="+mn-ea"/>
        <a:cs typeface="+mn-cs"/>
      </a:defRPr>
    </a:lvl5pPr>
    <a:lvl6pPr marL="2232736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6pPr>
    <a:lvl7pPr marL="2679283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7pPr>
    <a:lvl8pPr marL="3125831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8pPr>
    <a:lvl9pPr marL="3572378" algn="l" defTabSz="893094" rtl="0" eaLnBrk="1" latinLnBrk="0" hangingPunct="1">
      <a:defRPr sz="23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191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379"/>
    <a:srgbClr val="642F6C"/>
    <a:srgbClr val="E1E1FF"/>
    <a:srgbClr val="008B6A"/>
    <a:srgbClr val="006448"/>
    <a:srgbClr val="C3E2F1"/>
    <a:srgbClr val="E9CBE4"/>
    <a:srgbClr val="FFFF99"/>
    <a:srgbClr val="0099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21" d="100"/>
          <a:sy n="21" d="100"/>
        </p:scale>
        <p:origin x="2274" y="90"/>
      </p:cViewPr>
      <p:guideLst>
        <p:guide orient="horz" pos="24191"/>
        <p:guide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t" anchorCtr="0" compatLnSpc="1">
            <a:prstTxWarp prst="textNoShape">
              <a:avLst/>
            </a:prstTxWarp>
          </a:bodyPr>
          <a:lstStyle>
            <a:lvl1pPr defTabSz="9352638">
              <a:defRPr sz="11600"/>
            </a:lvl1pPr>
          </a:lstStyle>
          <a:p>
            <a:endParaRPr lang="en-US"/>
          </a:p>
        </p:txBody>
      </p:sp>
      <p:sp>
        <p:nvSpPr>
          <p:cNvPr id="4099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6367920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t" anchorCtr="0" compatLnSpc="1">
            <a:prstTxWarp prst="textNoShape">
              <a:avLst/>
            </a:prstTxWarp>
          </a:bodyPr>
          <a:lstStyle>
            <a:lvl1pPr algn="r" defTabSz="9352638">
              <a:defRPr sz="11600"/>
            </a:lvl1pPr>
          </a:lstStyle>
          <a:p>
            <a:endParaRPr lang="en-US"/>
          </a:p>
        </p:txBody>
      </p:sp>
      <p:sp>
        <p:nvSpPr>
          <p:cNvPr id="4100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6" y="77744077"/>
            <a:ext cx="35470897" cy="4094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b" anchorCtr="0" compatLnSpc="1">
            <a:prstTxWarp prst="textNoShape">
              <a:avLst/>
            </a:prstTxWarp>
          </a:bodyPr>
          <a:lstStyle>
            <a:lvl1pPr defTabSz="9352638">
              <a:defRPr sz="11600"/>
            </a:lvl1pPr>
          </a:lstStyle>
          <a:p>
            <a:endParaRPr lang="en-US"/>
          </a:p>
        </p:txBody>
      </p:sp>
      <p:sp>
        <p:nvSpPr>
          <p:cNvPr id="4101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6367920" y="77744077"/>
            <a:ext cx="35470897" cy="4094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176" tIns="467593" rIns="935176" bIns="467593" numCol="1" anchor="b" anchorCtr="0" compatLnSpc="1">
            <a:prstTxWarp prst="textNoShape">
              <a:avLst/>
            </a:prstTxWarp>
          </a:bodyPr>
          <a:lstStyle>
            <a:lvl1pPr algn="r" defTabSz="9352638">
              <a:defRPr sz="11600"/>
            </a:lvl1pPr>
          </a:lstStyle>
          <a:p>
            <a:fld id="{7F0FE9D4-E8C5-48AE-B8E8-6D15EDB27A7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7802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6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t" anchorCtr="0" compatLnSpc="1">
            <a:prstTxWarp prst="textNoShape">
              <a:avLst/>
            </a:prstTxWarp>
          </a:bodyPr>
          <a:lstStyle>
            <a:lvl1pPr>
              <a:defRPr sz="11600" b="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6349393" y="0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t" anchorCtr="0" compatLnSpc="1">
            <a:prstTxWarp prst="textNoShape">
              <a:avLst/>
            </a:prstTxWarp>
          </a:bodyPr>
          <a:lstStyle>
            <a:lvl1pPr algn="r">
              <a:defRPr sz="11600" b="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5574625" y="6129338"/>
            <a:ext cx="30689550" cy="306895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191303" y="38879026"/>
            <a:ext cx="65456217" cy="368246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6" y="77730094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b" anchorCtr="0" compatLnSpc="1">
            <a:prstTxWarp prst="textNoShape">
              <a:avLst/>
            </a:prstTxWarp>
          </a:bodyPr>
          <a:lstStyle>
            <a:lvl1pPr>
              <a:defRPr sz="11600" b="0">
                <a:latin typeface="Times" pitchFamily="18" charset="0"/>
              </a:defRPr>
            </a:lvl1pPr>
          </a:lstStyle>
          <a:p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6349393" y="77730094"/>
            <a:ext cx="35470897" cy="4094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7740" tIns="458865" rIns="917740" bIns="458865" numCol="1" anchor="b" anchorCtr="0" compatLnSpc="1">
            <a:prstTxWarp prst="textNoShape">
              <a:avLst/>
            </a:prstTxWarp>
          </a:bodyPr>
          <a:lstStyle>
            <a:lvl1pPr algn="r">
              <a:defRPr sz="11600" b="0">
                <a:latin typeface="Times" pitchFamily="18" charset="0"/>
              </a:defRPr>
            </a:lvl1pPr>
          </a:lstStyle>
          <a:p>
            <a:fld id="{D551BAE5-ECC1-4644-A045-10203509313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70110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1pPr>
    <a:lvl2pPr marL="446547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2pPr>
    <a:lvl3pPr marL="89309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3pPr>
    <a:lvl4pPr marL="1339642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4pPr>
    <a:lvl5pPr marL="178618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18" charset="0"/>
        <a:ea typeface="+mn-ea"/>
        <a:cs typeface="+mn-cs"/>
      </a:defRPr>
    </a:lvl5pPr>
    <a:lvl6pPr marL="2232736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679283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25831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572378" algn="l" defTabSz="89309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D673B61-387F-4C48-AD7F-306B523FF5ED}" type="slidenum">
              <a:rPr lang="en-US"/>
              <a:pPr/>
              <a:t>1</a:t>
            </a:fld>
            <a:endParaRPr lang="en-US"/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31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80360" y="11930383"/>
            <a:ext cx="32644080" cy="823214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720" y="21762720"/>
            <a:ext cx="26883360" cy="9814560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Century Gothic"/>
                <a:cs typeface="Century Gothic"/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98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20240" y="8961123"/>
            <a:ext cx="34564320" cy="25345393"/>
          </a:xfrm>
          <a:prstGeom prst="rect">
            <a:avLst/>
          </a:prstGeom>
        </p:spPr>
        <p:txBody>
          <a:bodyPr vert="eaVert" lIns="438912" tIns="219456" rIns="438912" bIns="21945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49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843480" y="1537976"/>
            <a:ext cx="8641080" cy="32768540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20240" y="1537976"/>
            <a:ext cx="25283160" cy="32768540"/>
          </a:xfrm>
          <a:prstGeom prst="rect">
            <a:avLst/>
          </a:prstGeom>
        </p:spPr>
        <p:txBody>
          <a:bodyPr vert="eaVert" lIns="438912" tIns="219456" rIns="438912" bIns="219456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96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92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0240" y="8961123"/>
            <a:ext cx="34564320" cy="2534539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>
                <a:latin typeface="Century Gothic"/>
                <a:cs typeface="Century Gothic"/>
              </a:defRPr>
            </a:lvl1pPr>
            <a:lvl2pPr>
              <a:defRPr>
                <a:latin typeface="Century Gothic"/>
                <a:cs typeface="Century Gothic"/>
              </a:defRPr>
            </a:lvl2pPr>
            <a:lvl3pPr>
              <a:defRPr>
                <a:latin typeface="Century Gothic"/>
                <a:cs typeface="Century Gothic"/>
              </a:defRPr>
            </a:lvl3pPr>
            <a:lvl4pPr>
              <a:defRPr>
                <a:latin typeface="Century Gothic"/>
                <a:cs typeface="Century Gothic"/>
              </a:defRPr>
            </a:lvl4pPr>
            <a:lvl5pPr>
              <a:defRPr>
                <a:latin typeface="Century Gothic"/>
                <a:cs typeface="Century Gothic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788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3715" y="24678643"/>
            <a:ext cx="32644080" cy="7627620"/>
          </a:xfrm>
          <a:prstGeom prst="rect">
            <a:avLst/>
          </a:prstGeo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33715" y="16277596"/>
            <a:ext cx="32644080" cy="8401047"/>
          </a:xfrm>
          <a:prstGeom prst="rect">
            <a:avLst/>
          </a:prstGeom>
        </p:spPr>
        <p:txBody>
          <a:bodyPr lIns="438912" tIns="219456" rIns="438912" bIns="219456"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77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8961123"/>
            <a:ext cx="16962120" cy="2534539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3400">
                <a:latin typeface="Century Gothic"/>
                <a:cs typeface="Century Gothic"/>
              </a:defRPr>
            </a:lvl1pPr>
            <a:lvl2pPr>
              <a:defRPr sz="11500">
                <a:latin typeface="Century Gothic"/>
                <a:cs typeface="Century Gothic"/>
              </a:defRPr>
            </a:lvl2pPr>
            <a:lvl3pPr>
              <a:defRPr sz="9600">
                <a:latin typeface="Century Gothic"/>
                <a:cs typeface="Century Gothic"/>
              </a:defRPr>
            </a:lvl3pPr>
            <a:lvl4pPr>
              <a:defRPr sz="8600">
                <a:latin typeface="Century Gothic"/>
                <a:cs typeface="Century Gothic"/>
              </a:defRPr>
            </a:lvl4pPr>
            <a:lvl5pPr>
              <a:defRPr sz="8600">
                <a:latin typeface="Century Gothic"/>
                <a:cs typeface="Century Gothic"/>
              </a:defRPr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22440" y="8961123"/>
            <a:ext cx="16962120" cy="2534539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3400">
                <a:latin typeface="Century Gothic"/>
                <a:cs typeface="Century Gothic"/>
              </a:defRPr>
            </a:lvl1pPr>
            <a:lvl2pPr>
              <a:defRPr sz="11500">
                <a:latin typeface="Century Gothic"/>
                <a:cs typeface="Century Gothic"/>
              </a:defRPr>
            </a:lvl2pPr>
            <a:lvl3pPr>
              <a:defRPr sz="9600">
                <a:latin typeface="Century Gothic"/>
                <a:cs typeface="Century Gothic"/>
              </a:defRPr>
            </a:lvl3pPr>
            <a:lvl4pPr>
              <a:defRPr sz="8600">
                <a:latin typeface="Century Gothic"/>
                <a:cs typeface="Century Gothic"/>
              </a:defRPr>
            </a:lvl4pPr>
            <a:lvl5pPr>
              <a:defRPr sz="8600">
                <a:latin typeface="Century Gothic"/>
                <a:cs typeface="Century Gothic"/>
              </a:defRPr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258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8596633"/>
            <a:ext cx="16968790" cy="3582667"/>
          </a:xfrm>
          <a:prstGeom prst="rect">
            <a:avLst/>
          </a:prstGeom>
        </p:spPr>
        <p:txBody>
          <a:bodyPr lIns="438912" tIns="219456" rIns="438912" bIns="219456"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0" y="12179300"/>
            <a:ext cx="16968790" cy="2212721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509107" y="8596633"/>
            <a:ext cx="16975455" cy="3582667"/>
          </a:xfrm>
          <a:prstGeom prst="rect">
            <a:avLst/>
          </a:prstGeom>
        </p:spPr>
        <p:txBody>
          <a:bodyPr lIns="438912" tIns="219456" rIns="438912" bIns="219456"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509107" y="12179300"/>
            <a:ext cx="16975455" cy="2212721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34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581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66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2" y="1529080"/>
            <a:ext cx="12634915" cy="6507480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15210" y="1529083"/>
            <a:ext cx="21469350" cy="32777433"/>
          </a:xfrm>
          <a:prstGeom prst="rect">
            <a:avLst/>
          </a:prstGeom>
        </p:spPr>
        <p:txBody>
          <a:bodyPr lIns="438912" tIns="219456" rIns="438912" bIns="219456"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2" y="8036563"/>
            <a:ext cx="12634915" cy="26269953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017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27610" y="26883360"/>
            <a:ext cx="23042880" cy="3173733"/>
          </a:xfrm>
          <a:prstGeom prst="rect">
            <a:avLst/>
          </a:prstGeo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527610" y="3431540"/>
            <a:ext cx="23042880" cy="23042880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27610" y="30057093"/>
            <a:ext cx="23042880" cy="4507227"/>
          </a:xfrm>
          <a:prstGeom prst="rect">
            <a:avLst/>
          </a:prstGeom>
        </p:spPr>
        <p:txBody>
          <a:bodyPr lIns="438912" tIns="219456" rIns="438912" bIns="219456"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9202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57AC0551-A3F8-2B4F-B123-F2BA0DFA14DA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3121640" y="35595563"/>
            <a:ext cx="121615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27523440" y="35595563"/>
            <a:ext cx="8961120" cy="2044700"/>
          </a:xfrm>
          <a:prstGeom prst="rect">
            <a:avLst/>
          </a:prstGeom>
        </p:spPr>
        <p:txBody>
          <a:bodyPr lIns="438912" tIns="219456" rIns="438912" bIns="219456"/>
          <a:lstStyle/>
          <a:p>
            <a:fld id="{E3B61693-8689-574C-94CB-5A47910FE3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2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6"/>
          <p:cNvSpPr>
            <a:spLocks noGrp="1"/>
          </p:cNvSpPr>
          <p:nvPr>
            <p:ph type="title"/>
          </p:nvPr>
        </p:nvSpPr>
        <p:spPr>
          <a:xfrm>
            <a:off x="1920240" y="1537973"/>
            <a:ext cx="34564320" cy="6400800"/>
          </a:xfrm>
          <a:prstGeom prst="rect">
            <a:avLst/>
          </a:prstGeom>
        </p:spPr>
        <p:txBody>
          <a:bodyPr vert="horz" lIns="438912" tIns="219456" rIns="438912" bIns="219456" rtlCol="0" anchor="t">
            <a:normAutofit/>
          </a:bodyPr>
          <a:lstStyle/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78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65221" y="4366451"/>
            <a:ext cx="36576000" cy="24384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noAutofit/>
          </a:bodyPr>
          <a:lstStyle/>
          <a:p>
            <a:pPr algn="ctr"/>
            <a:r>
              <a:rPr lang="en-US" sz="6000" dirty="0" smtClean="0">
                <a:solidFill>
                  <a:srgbClr val="642F6C"/>
                </a:solidFill>
              </a:rPr>
              <a:t>Do Drug Combinations that Show Similar Activities also Show Similar Synergies?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6853061"/>
            <a:ext cx="36576000" cy="1905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lstStyle/>
          <a:p>
            <a:pPr algn="ctr"/>
            <a:r>
              <a:rPr lang="en-US" sz="4000" b="0" dirty="0" smtClean="0"/>
              <a:t>Sarita Lee, Rajarshi Guha, Lu Chen</a:t>
            </a:r>
          </a:p>
          <a:p>
            <a:pPr algn="ctr"/>
            <a:r>
              <a:rPr lang="en-US" sz="4000" b="0" dirty="0"/>
              <a:t>National Center for Advancing Translational Sciences, National Institutes of Health, Rockville, Maryland </a:t>
            </a:r>
            <a:r>
              <a:rPr lang="en-US" sz="4000" b="0" dirty="0" smtClean="0"/>
              <a:t>20850</a:t>
            </a:r>
          </a:p>
          <a:p>
            <a:pPr algn="ctr"/>
            <a:endParaRPr lang="en-US" sz="4000" b="0" dirty="0" smtClean="0"/>
          </a:p>
          <a:p>
            <a:pPr algn="ctr"/>
            <a:endParaRPr lang="en-US" sz="4000" b="0" dirty="0" smtClean="0"/>
          </a:p>
        </p:txBody>
      </p:sp>
      <p:grpSp>
        <p:nvGrpSpPr>
          <p:cNvPr id="19" name="Group 18"/>
          <p:cNvGrpSpPr/>
          <p:nvPr/>
        </p:nvGrpSpPr>
        <p:grpSpPr>
          <a:xfrm>
            <a:off x="465221" y="8806535"/>
            <a:ext cx="12107779" cy="20491681"/>
            <a:chOff x="914400" y="9753600"/>
            <a:chExt cx="11887200" cy="7956517"/>
          </a:xfrm>
        </p:grpSpPr>
        <p:sp>
          <p:nvSpPr>
            <p:cNvPr id="10" name="TextBox 9"/>
            <p:cNvSpPr txBox="1"/>
            <p:nvPr/>
          </p:nvSpPr>
          <p:spPr>
            <a:xfrm>
              <a:off x="914400" y="9753600"/>
              <a:ext cx="11887200" cy="53035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numCol="1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Introduction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914400" y="10235859"/>
              <a:ext cx="11887200" cy="7474258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numCol="1" rtlCol="0" anchor="t">
              <a:noAutofit/>
            </a:bodyPr>
            <a:lstStyle/>
            <a:p>
              <a:r>
                <a:rPr lang="en-US" sz="4000" b="0" dirty="0"/>
                <a:t>Synergy </a:t>
              </a:r>
              <a:endParaRPr lang="en-US" sz="4000" b="0" dirty="0" smtClean="0"/>
            </a:p>
            <a:p>
              <a:pPr marL="571500" indent="-571500">
                <a:buFont typeface="Arial" pitchFamily="34" charset="0"/>
                <a:buChar char="•"/>
              </a:pPr>
              <a:r>
                <a:rPr lang="en-US" sz="3600" b="0" dirty="0" smtClean="0"/>
                <a:t>Combinations of drugs </a:t>
              </a:r>
              <a:r>
                <a:rPr lang="en-US" sz="3600" b="0" dirty="0"/>
                <a:t>are used frequently </a:t>
              </a:r>
              <a:r>
                <a:rPr lang="en-US" sz="3600" b="0" dirty="0" smtClean="0"/>
                <a:t>to treat several different medical conditions</a:t>
              </a:r>
            </a:p>
            <a:p>
              <a:pPr marL="571500" indent="-571500">
                <a:buFont typeface="Arial" pitchFamily="34" charset="0"/>
                <a:buChar char="•"/>
              </a:pPr>
              <a:r>
                <a:rPr lang="en-US" sz="3600" b="0" dirty="0" smtClean="0"/>
                <a:t>Sometimes this occurs because two or more drugs together have a synergistic effect</a:t>
              </a:r>
            </a:p>
            <a:p>
              <a:pPr marL="571500" indent="-571500">
                <a:buFont typeface="Arial" pitchFamily="34" charset="0"/>
                <a:buChar char="•"/>
              </a:pPr>
              <a:r>
                <a:rPr lang="en-US" sz="3600" b="0" dirty="0" smtClean="0"/>
                <a:t>Synergistic Effect- when the result of a </a:t>
              </a:r>
              <a:r>
                <a:rPr lang="en-US" sz="3600" b="0" dirty="0"/>
                <a:t>drug combination </a:t>
              </a:r>
              <a:r>
                <a:rPr lang="en-US" sz="3600" b="0" dirty="0" smtClean="0"/>
                <a:t>is different than what the combination would be predicted to be based on the drugs’ individual effects </a:t>
              </a:r>
            </a:p>
            <a:p>
              <a:pPr marL="571500" indent="-571500">
                <a:buFont typeface="Arial" pitchFamily="34" charset="0"/>
                <a:buChar char="•"/>
              </a:pPr>
              <a:r>
                <a:rPr lang="en-US" sz="3600" b="0" dirty="0" smtClean="0"/>
                <a:t>Currently, discovering which synergistic drug combinations happens by accident, posing as a barrier on improving patient health</a:t>
              </a:r>
            </a:p>
            <a:p>
              <a:pPr marL="571500" indent="-571500">
                <a:buFont typeface="Arial" pitchFamily="34" charset="0"/>
                <a:buChar char="•"/>
              </a:pPr>
              <a:r>
                <a:rPr lang="en-US" sz="3600" b="0" dirty="0" smtClean="0"/>
                <a:t>Being able to predict the effect of drug combinations would facilitate the process of developing treatments</a:t>
              </a:r>
            </a:p>
            <a:p>
              <a:endParaRPr lang="en-US" sz="3600" b="0" dirty="0"/>
            </a:p>
            <a:p>
              <a:r>
                <a:rPr lang="en-US" sz="4000" b="0" dirty="0"/>
                <a:t>Combination </a:t>
              </a:r>
              <a:r>
                <a:rPr lang="en-US" sz="4000" b="0" dirty="0" smtClean="0"/>
                <a:t>Screening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3600" b="0" dirty="0" smtClean="0"/>
                <a:t>Combinations consist of two</a:t>
              </a:r>
            </a:p>
            <a:p>
              <a:r>
                <a:rPr lang="en-US" sz="3600" b="0" dirty="0" smtClean="0"/>
                <a:t>     drugs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3600" b="0" dirty="0" smtClean="0"/>
                <a:t>Increasing amounts of each </a:t>
              </a:r>
            </a:p>
            <a:p>
              <a:r>
                <a:rPr lang="en-US" sz="3600" b="0" dirty="0"/>
                <a:t> </a:t>
              </a:r>
              <a:r>
                <a:rPr lang="en-US" sz="3600" b="0" dirty="0" smtClean="0"/>
                <a:t>    drug on both axis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3600" b="0" dirty="0" smtClean="0"/>
                <a:t>Number and color indicative</a:t>
              </a:r>
            </a:p>
            <a:p>
              <a:r>
                <a:rPr lang="en-US" sz="3600" b="0" dirty="0"/>
                <a:t> </a:t>
              </a:r>
              <a:r>
                <a:rPr lang="en-US" sz="3600" b="0" dirty="0" smtClean="0"/>
                <a:t>   of percentage of cells </a:t>
              </a:r>
            </a:p>
            <a:p>
              <a:r>
                <a:rPr lang="en-US" sz="3600" b="0" dirty="0"/>
                <a:t> </a:t>
              </a:r>
              <a:r>
                <a:rPr lang="en-US" sz="3600" b="0" dirty="0" smtClean="0"/>
                <a:t>   remaining for the combination</a:t>
              </a:r>
            </a:p>
            <a:p>
              <a:endParaRPr lang="en-US" sz="4000" b="0" dirty="0"/>
            </a:p>
            <a:p>
              <a:r>
                <a:rPr lang="en-US" sz="4000" b="0" dirty="0" smtClean="0"/>
                <a:t>Methods </a:t>
              </a:r>
              <a:r>
                <a:rPr lang="en-US" sz="4000" b="0" dirty="0" smtClean="0"/>
                <a:t>to Compute Synergy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000" b="0" dirty="0" smtClean="0"/>
                <a:t>Equation</a:t>
              </a:r>
              <a:r>
                <a:rPr lang="en-US" sz="4000" b="0" dirty="0" smtClean="0"/>
                <a:t>:</a:t>
              </a:r>
            </a:p>
            <a:p>
              <a:endParaRPr lang="en-US" sz="4000" b="0" dirty="0"/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000" b="0" dirty="0" smtClean="0"/>
                <a:t>More blue indicates more </a:t>
              </a:r>
            </a:p>
            <a:p>
              <a:r>
                <a:rPr lang="en-US" sz="4000" b="0" dirty="0" smtClean="0"/>
                <a:t>    synergistic response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000" b="0" dirty="0" smtClean="0"/>
                <a:t>More red indicates more </a:t>
              </a:r>
            </a:p>
            <a:p>
              <a:r>
                <a:rPr lang="en-US" sz="4000" b="0" dirty="0"/>
                <a:t> </a:t>
              </a:r>
              <a:r>
                <a:rPr lang="en-US" sz="4000" b="0" dirty="0" smtClean="0"/>
                <a:t>   antagonistic response- the </a:t>
              </a:r>
            </a:p>
            <a:p>
              <a:r>
                <a:rPr lang="en-US" sz="4000" b="0" dirty="0"/>
                <a:t> </a:t>
              </a:r>
              <a:r>
                <a:rPr lang="en-US" sz="4000" b="0" dirty="0" smtClean="0"/>
                <a:t>   opposite of a synergistic </a:t>
              </a:r>
            </a:p>
            <a:p>
              <a:r>
                <a:rPr lang="en-US" sz="4000" b="0" dirty="0"/>
                <a:t> </a:t>
              </a:r>
              <a:r>
                <a:rPr lang="en-US" sz="4000" b="0" dirty="0" smtClean="0"/>
                <a:t>   response</a:t>
              </a:r>
            </a:p>
            <a:p>
              <a:endParaRPr lang="en-US" sz="4000" b="0" dirty="0"/>
            </a:p>
            <a:p>
              <a:endParaRPr lang="en-US" sz="4000" b="0" dirty="0" smtClean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4733671" y="9149734"/>
            <a:ext cx="8039100" cy="9845936"/>
            <a:chOff x="914400" y="20116801"/>
            <a:chExt cx="36576000" cy="9357359"/>
          </a:xfrm>
        </p:grpSpPr>
        <p:sp>
          <p:nvSpPr>
            <p:cNvPr id="14" name="TextBox 13"/>
            <p:cNvSpPr txBox="1"/>
            <p:nvPr/>
          </p:nvSpPr>
          <p:spPr>
            <a:xfrm>
              <a:off x="914400" y="20116801"/>
              <a:ext cx="36576000" cy="1654448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Methods to Compute Similarity of Matrices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14400" y="21771249"/>
              <a:ext cx="36576000" cy="7702911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numCol="1" rtlCol="0" anchor="t">
              <a:noAutofit/>
            </a:bodyPr>
            <a:lstStyle/>
            <a:p>
              <a:r>
                <a:rPr lang="en-US" sz="4000" b="0" dirty="0" smtClean="0"/>
                <a:t>Root Mean Standard Error (RMSE)</a:t>
              </a:r>
            </a:p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</a:p>
            <a:p>
              <a:pPr marL="571500" indent="-571500">
                <a:buFont typeface="Arial" pitchFamily="34" charset="0"/>
                <a:buChar char="•"/>
              </a:pPr>
              <a:endParaRPr lang="en-US" sz="3200" b="0" dirty="0"/>
            </a:p>
            <a:p>
              <a:pPr marL="571500" indent="-571500">
                <a:buFont typeface="Arial" pitchFamily="34" charset="0"/>
                <a:buChar char="•"/>
              </a:pPr>
              <a:endParaRPr lang="en-US" sz="3200" b="0" dirty="0" smtClean="0"/>
            </a:p>
            <a:p>
              <a:r>
                <a:rPr lang="en-US" sz="4000" b="0" dirty="0" smtClean="0"/>
                <a:t>Euclidean Distance</a:t>
              </a:r>
            </a:p>
            <a:p>
              <a:endParaRPr lang="en-US" sz="3200" b="0" dirty="0" smtClean="0"/>
            </a:p>
            <a:p>
              <a:endParaRPr lang="en-US" sz="3200" b="0" dirty="0"/>
            </a:p>
            <a:p>
              <a:r>
                <a:rPr lang="en-US" sz="4000" b="0" dirty="0" smtClean="0"/>
                <a:t>Kolmogorov-Smirnov (KS) Test</a:t>
              </a:r>
            </a:p>
            <a:p>
              <a:endParaRPr lang="en-US" sz="3200" b="0" dirty="0" smtClean="0"/>
            </a:p>
            <a:p>
              <a:endParaRPr lang="en-US" sz="3200" b="0" dirty="0"/>
            </a:p>
            <a:p>
              <a:r>
                <a:rPr lang="en-US" sz="4000" b="0" dirty="0" err="1" smtClean="0"/>
                <a:t>Syrjala</a:t>
              </a:r>
              <a:r>
                <a:rPr lang="en-US" sz="4000" b="0" dirty="0" smtClean="0"/>
                <a:t> Test</a:t>
              </a:r>
              <a:endParaRPr lang="en-US" sz="4000" b="0" dirty="0"/>
            </a:p>
            <a:p>
              <a:pPr marL="571500" indent="-571500">
                <a:buFont typeface="Arial" pitchFamily="34" charset="0"/>
                <a:buChar char="•"/>
              </a:pPr>
              <a:endParaRPr lang="en-US" sz="3200" b="0" dirty="0" smtClean="0"/>
            </a:p>
            <a:p>
              <a:pPr marL="571500" indent="-571500">
                <a:buFont typeface="Arial" pitchFamily="34" charset="0"/>
                <a:buChar char="•"/>
              </a:pPr>
              <a:endParaRPr lang="en-US" sz="3600" b="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25997588" y="19815827"/>
            <a:ext cx="11492812" cy="7764746"/>
            <a:chOff x="914400" y="11887200"/>
            <a:chExt cx="11887200" cy="6858000"/>
          </a:xfrm>
        </p:grpSpPr>
        <p:sp>
          <p:nvSpPr>
            <p:cNvPr id="31" name="TextBox 30"/>
            <p:cNvSpPr txBox="1"/>
            <p:nvPr/>
          </p:nvSpPr>
          <p:spPr>
            <a:xfrm>
              <a:off x="914400" y="11887200"/>
              <a:ext cx="11887200" cy="3241768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Exploring the Correlation of the Response Similarity with Synergy Similarity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14400" y="15128968"/>
              <a:ext cx="11887200" cy="3616232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914400" y="32521205"/>
            <a:ext cx="26670000" cy="4896631"/>
            <a:chOff x="914400" y="11887200"/>
            <a:chExt cx="11887200" cy="6858000"/>
          </a:xfrm>
        </p:grpSpPr>
        <p:sp>
          <p:nvSpPr>
            <p:cNvPr id="34" name="TextBox 33"/>
            <p:cNvSpPr txBox="1"/>
            <p:nvPr/>
          </p:nvSpPr>
          <p:spPr>
            <a:xfrm>
              <a:off x="914400" y="118872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Discussion 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914400" y="13106400"/>
              <a:ext cx="11887200" cy="56388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81000" y="457200"/>
            <a:ext cx="37566600" cy="4105107"/>
            <a:chOff x="381000" y="457200"/>
            <a:chExt cx="37566600" cy="4105107"/>
          </a:xfrm>
        </p:grpSpPr>
        <p:pic>
          <p:nvPicPr>
            <p:cNvPr id="2" name="Picture 1" descr="background.png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0" y="499146"/>
              <a:ext cx="37490400" cy="3844254"/>
            </a:xfrm>
            <a:prstGeom prst="rect">
              <a:avLst/>
            </a:prstGeom>
          </p:spPr>
        </p:pic>
        <p:pic>
          <p:nvPicPr>
            <p:cNvPr id="5" name="Picture 4" descr="NCATS-logos-(large).png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688800" y="601156"/>
              <a:ext cx="12649200" cy="3589843"/>
            </a:xfrm>
            <a:prstGeom prst="rect">
              <a:avLst/>
            </a:prstGeom>
          </p:spPr>
        </p:pic>
        <p:pic>
          <p:nvPicPr>
            <p:cNvPr id="6" name="Picture 5" descr="NCATS-title-(large).png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457200"/>
              <a:ext cx="13233744" cy="4105107"/>
            </a:xfrm>
            <a:prstGeom prst="rect">
              <a:avLst/>
            </a:prstGeom>
          </p:spPr>
        </p:pic>
      </p:grpSp>
      <p:grpSp>
        <p:nvGrpSpPr>
          <p:cNvPr id="37" name="Group 36"/>
          <p:cNvGrpSpPr/>
          <p:nvPr/>
        </p:nvGrpSpPr>
        <p:grpSpPr>
          <a:xfrm>
            <a:off x="22801523" y="8958881"/>
            <a:ext cx="7772400" cy="8389655"/>
            <a:chOff x="914400" y="11887199"/>
            <a:chExt cx="11887200" cy="6858001"/>
          </a:xfrm>
        </p:grpSpPr>
        <p:sp>
          <p:nvSpPr>
            <p:cNvPr id="38" name="TextBox 37"/>
            <p:cNvSpPr txBox="1"/>
            <p:nvPr/>
          </p:nvSpPr>
          <p:spPr>
            <a:xfrm>
              <a:off x="914400" y="11887199"/>
              <a:ext cx="11887200" cy="1459806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Comparing Combination Responses in an Assay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914400" y="13347005"/>
              <a:ext cx="11887200" cy="5398195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13659194" y="23021789"/>
            <a:ext cx="11887200" cy="7764746"/>
            <a:chOff x="914400" y="11887200"/>
            <a:chExt cx="11887200" cy="6858000"/>
          </a:xfrm>
        </p:grpSpPr>
        <p:sp>
          <p:nvSpPr>
            <p:cNvPr id="42" name="TextBox 41"/>
            <p:cNvSpPr txBox="1"/>
            <p:nvPr/>
          </p:nvSpPr>
          <p:spPr>
            <a:xfrm>
              <a:off x="914400" y="11887200"/>
              <a:ext cx="11887200" cy="3241768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Exploring the Correlation of Single </a:t>
              </a:r>
              <a:r>
                <a:rPr lang="en-US" sz="4800" dirty="0">
                  <a:solidFill>
                    <a:srgbClr val="642F6C"/>
                  </a:solidFill>
                </a:rPr>
                <a:t>A</a:t>
              </a:r>
              <a:r>
                <a:rPr lang="en-US" sz="4800" dirty="0" smtClean="0">
                  <a:solidFill>
                    <a:srgbClr val="642F6C"/>
                  </a:solidFill>
                </a:rPr>
                <a:t>gent </a:t>
              </a:r>
              <a:r>
                <a:rPr lang="en-US" sz="4800" dirty="0">
                  <a:solidFill>
                    <a:srgbClr val="642F6C"/>
                  </a:solidFill>
                </a:rPr>
                <a:t>S</a:t>
              </a:r>
              <a:r>
                <a:rPr lang="en-US" sz="4800" dirty="0" smtClean="0">
                  <a:solidFill>
                    <a:srgbClr val="642F6C"/>
                  </a:solidFill>
                </a:rPr>
                <a:t>imilarity with of Response </a:t>
              </a:r>
              <a:r>
                <a:rPr lang="en-US" sz="4800" dirty="0">
                  <a:solidFill>
                    <a:srgbClr val="642F6C"/>
                  </a:solidFill>
                </a:rPr>
                <a:t>Similarity</a:t>
              </a:r>
              <a:endParaRPr lang="en-US" sz="48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914400" y="15128968"/>
              <a:ext cx="11887200" cy="3616232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28206700" y="32521205"/>
            <a:ext cx="9283700" cy="4896632"/>
            <a:chOff x="914400" y="11887200"/>
            <a:chExt cx="11887200" cy="6858000"/>
          </a:xfrm>
        </p:grpSpPr>
        <p:sp>
          <p:nvSpPr>
            <p:cNvPr id="45" name="TextBox 44"/>
            <p:cNvSpPr txBox="1"/>
            <p:nvPr/>
          </p:nvSpPr>
          <p:spPr>
            <a:xfrm>
              <a:off x="914400" y="11887200"/>
              <a:ext cx="11887200" cy="12192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US" sz="4800" dirty="0" smtClean="0">
                  <a:solidFill>
                    <a:srgbClr val="642F6C"/>
                  </a:solidFill>
                </a:rPr>
                <a:t>References</a:t>
              </a:r>
              <a:endParaRPr lang="en-US" sz="6000" dirty="0" smtClean="0">
                <a:solidFill>
                  <a:srgbClr val="642F6C"/>
                </a:solidFill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914400" y="13106400"/>
              <a:ext cx="11887200" cy="563880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 anchor="t">
              <a:noAutofit/>
            </a:bodyPr>
            <a:lstStyle/>
            <a:p>
              <a:pPr marL="571500" indent="-571500">
                <a:buFont typeface="Arial" pitchFamily="34" charset="0"/>
                <a:buChar char="•"/>
              </a:pPr>
              <a:r>
                <a:rPr lang="en-US" sz="3200" b="0" dirty="0" smtClean="0"/>
                <a:t>Text</a:t>
              </a:r>
              <a:endParaRPr lang="en-US" sz="3600" b="0" dirty="0"/>
            </a:p>
          </p:txBody>
        </p:sp>
      </p:grp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920" y="18561620"/>
            <a:ext cx="5212080" cy="5212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0920" y="24086135"/>
            <a:ext cx="5212080" cy="52120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871" y="24914251"/>
            <a:ext cx="5486400" cy="4455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yl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2727</TotalTime>
  <Words>242</Words>
  <Application>Microsoft Office PowerPoint</Application>
  <PresentationFormat>Custom</PresentationFormat>
  <Paragraphs>52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Century Gothic</vt:lpstr>
      <vt:lpstr>Times</vt:lpstr>
      <vt:lpstr>Kyle Theme</vt:lpstr>
      <vt:lpstr>PowerPoint Presentation</vt:lpstr>
    </vt:vector>
  </TitlesOfParts>
  <Company>NIH - NHGRI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User</dc:creator>
  <cp:lastModifiedBy>Lee, Sarita (NIH/NCATS) [F]</cp:lastModifiedBy>
  <cp:revision>113</cp:revision>
  <dcterms:created xsi:type="dcterms:W3CDTF">2001-05-18T19:51:53Z</dcterms:created>
  <dcterms:modified xsi:type="dcterms:W3CDTF">2017-07-24T21:25:21Z</dcterms:modified>
</cp:coreProperties>
</file>

<file path=docProps/thumbnail.jpeg>
</file>